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17"/>
  </p:notesMasterIdLst>
  <p:sldIdLst>
    <p:sldId id="282" r:id="rId3"/>
    <p:sldId id="320" r:id="rId4"/>
    <p:sldId id="321" r:id="rId5"/>
    <p:sldId id="257" r:id="rId6"/>
    <p:sldId id="296" r:id="rId7"/>
    <p:sldId id="297" r:id="rId8"/>
    <p:sldId id="287" r:id="rId9"/>
    <p:sldId id="288" r:id="rId10"/>
    <p:sldId id="315" r:id="rId11"/>
    <p:sldId id="316" r:id="rId12"/>
    <p:sldId id="317" r:id="rId13"/>
    <p:sldId id="318" r:id="rId14"/>
    <p:sldId id="258" r:id="rId15"/>
    <p:sldId id="31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77" autoAdjust="0"/>
  </p:normalViewPr>
  <p:slideViewPr>
    <p:cSldViewPr>
      <p:cViewPr varScale="1">
        <p:scale>
          <a:sx n="96" d="100"/>
          <a:sy n="96" d="100"/>
        </p:scale>
        <p:origin x="2034" y="84"/>
      </p:cViewPr>
      <p:guideLst>
        <p:guide orient="horz" pos="2172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E239B-F4E1-4295-9DB4-1E061E5062B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FE75C-95C0-4270-8E18-83082735DF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59B8F-690A-4AC9-9940-97DAF71B0200}" type="slidenum">
              <a:rPr lang="ru-RU" smtClean="0">
                <a:solidFill>
                  <a:prstClr val="black"/>
                </a:solidFill>
              </a:r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  <a:p>
            <a:endParaRPr lang="ru-R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FE75C-95C0-4270-8E18-83082735DF6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658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FE75C-95C0-4270-8E18-83082735DF6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373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Сроки подачи документов:</a:t>
            </a:r>
          </a:p>
          <a:p>
            <a:pPr marL="457200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Грамота УО и МО: май-июнь и август-сентябрь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Грамота Министерства просвещения и «Отличник просвещения»- с октября по декабрь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остальные виды наград по согласованию, за 3 месяца до вручения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59B8F-690A-4AC9-9940-97DAF71B0200}" type="slidenum">
              <a:rPr lang="ru-RU" smtClean="0">
                <a:solidFill>
                  <a:prstClr val="black"/>
                </a:solidFill>
              </a:r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764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59B8F-690A-4AC9-9940-97DAF71B0200}" type="slidenum">
              <a:rPr lang="ru-RU" smtClean="0">
                <a:solidFill>
                  <a:prstClr val="black"/>
                </a:solidFill>
              </a:r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72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Министерством просвещения Российской Федерации в январе 2019 года и июле 2021 года учреждены ведомственные награды. При представлении к награждению вид награды определяется характером и степенью заслуг награждаемого. Награждение производится последовательно - от низшей к высшей степени награды. Очередное награждение  за новые заслуги производится не ранее чем через 3 года после предыдущего награждения. Вопрос о награждении возбуждается в коллективе, в котором лицо, представленное к награждению, осуществляет служебную, трудовую или общественную деятельность.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FE75C-95C0-4270-8E18-83082735DF6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>
                <a:sym typeface="+mn-ea"/>
              </a:rPr>
              <a:t>Решение о возбуждении ходатайства о награждении ведомственной наградой принимается коллективом по месту основной работы (службы) лица, представляемого к награждению, и рассматривается коллегиальным органом организации (органа) (коллегией, ученым, научным, педагогическим советом, общим собранием коллектива). Вид ведомственной награды определяется с учетом степени и характера заслуг лица, представляемого к награждению.</a:t>
            </a:r>
          </a:p>
          <a:p>
            <a:endParaRPr lang="ru-RU" altLang="en-US"/>
          </a:p>
          <a:p>
            <a:r>
              <a:rPr lang="ru-RU" altLang="en-US">
                <a:sym typeface="+mn-ea"/>
              </a:rPr>
              <a:t>В наградном листе рекомендуется указывать конкретные заслуги кандидата, сведения о личном вкладе в сферу деятельности организации (органа).</a:t>
            </a:r>
            <a:endParaRPr lang="ru-R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Ведомственный знак отличия Министерства просвещения Российской Федерации «Отличник просвещения» (далее - знак отличия) является видом награждения </a:t>
            </a:r>
            <a:r>
              <a:rPr lang="ru-RU" altLang="en-US" dirty="0" err="1"/>
              <a:t>Минпросвещения</a:t>
            </a:r>
            <a:r>
              <a:rPr lang="ru-RU" altLang="en-US" dirty="0"/>
              <a:t> России лиц за заслуги в труде (службе) и продолжительную работу (службу) не менее 15 лет в сфере деятельности общего образования, среднего профессионального образования и соответствующего дополнительного профессионального образования, профессионального обучения, дополнительного образования детей и взрослых, воспитания, опеки и попечительства в отношении несовершеннолетних граждан, социальной поддержки и социальной защиты обучающихся, иных сферах ведения </a:t>
            </a:r>
            <a:r>
              <a:rPr lang="ru-RU" altLang="en-US" dirty="0" err="1"/>
              <a:t>Минпросвещения</a:t>
            </a:r>
            <a:r>
              <a:rPr lang="ru-RU" altLang="en-US" dirty="0"/>
              <a:t> России.</a:t>
            </a:r>
          </a:p>
          <a:p>
            <a:endParaRPr lang="ru-RU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Документы о награждении знаком отличия кандидатов представляются в Министерство образования Калининградской области муниципальным органом управления образованием. Документы согласовываются министром образования Калининградской области и Губернатором Калининградской области.</a:t>
            </a:r>
          </a:p>
          <a:p>
            <a:endParaRPr lang="ru-RU" altLang="en-US" dirty="0"/>
          </a:p>
          <a:p>
            <a:r>
              <a:rPr lang="ru-RU" altLang="en-US" dirty="0"/>
              <a:t>После согласования пакет документов направляется в Министерство просвещения Российской Федерации.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en-US" dirty="0"/>
              <a:t>Основной ошибкой в оформлении наградных документов, которая ведет к отказу в награждении, является формальный подход к составлению характеристики, отсутствие конкретных заслуг кандидатов, представляемых к награждению.</a:t>
            </a:r>
          </a:p>
          <a:p>
            <a:r>
              <a:rPr lang="ru-RU" altLang="en-US" dirty="0"/>
              <a:t>В характеристике с указанием конкретных заслуг представляемого</a:t>
            </a:r>
            <a:r>
              <a:rPr lang="en-US" altLang="ru-RU" dirty="0"/>
              <a:t> </a:t>
            </a:r>
            <a:r>
              <a:rPr lang="ru-RU" altLang="en-US" dirty="0"/>
              <a:t>к награждению должны быть отражены данные, характеризующие личность</a:t>
            </a:r>
            <a:r>
              <a:rPr lang="en-US" altLang="ru-RU" dirty="0"/>
              <a:t> </a:t>
            </a:r>
            <a:r>
              <a:rPr lang="ru-RU" altLang="en-US" dirty="0"/>
              <a:t>награждаемого, его квалификацию, конкретные трудовые заслуги, сведения</a:t>
            </a:r>
            <a:r>
              <a:rPr lang="en-US" altLang="ru-RU" dirty="0"/>
              <a:t> </a:t>
            </a:r>
            <a:r>
              <a:rPr lang="ru-RU" altLang="en-US" dirty="0"/>
              <a:t>об эффективности и качестве работы, участии в общественной деятельности.</a:t>
            </a:r>
          </a:p>
          <a:p>
            <a:r>
              <a:rPr lang="ru-RU" altLang="en-US" dirty="0"/>
              <a:t>Характеристика представляемых кандидатов к награждению должна</a:t>
            </a:r>
            <a:r>
              <a:rPr lang="en-US" altLang="ru-RU" dirty="0"/>
              <a:t> </a:t>
            </a:r>
            <a:r>
              <a:rPr lang="ru-RU" altLang="en-US" dirty="0"/>
              <a:t>соответствовать требованиям положений о </a:t>
            </a:r>
            <a:r>
              <a:rPr lang="ru-RU" dirty="0"/>
              <a:t>ведомственных наградах</a:t>
            </a:r>
            <a:r>
              <a:rPr lang="ru-RU" altLang="en-US" dirty="0"/>
              <a:t>, раскрывать степень их заслуг </a:t>
            </a:r>
            <a:r>
              <a:rPr lang="ru-RU" dirty="0"/>
              <a:t>в сфере образования </a:t>
            </a:r>
            <a:r>
              <a:rPr lang="ru-RU" altLang="en-US" dirty="0"/>
              <a:t>за последние три года (при представлении к очередной награде указываются заслуги</a:t>
            </a:r>
            <a:r>
              <a:rPr lang="en-US" altLang="ru-RU" dirty="0"/>
              <a:t> </a:t>
            </a:r>
            <a:r>
              <a:rPr lang="ru-RU" altLang="en-US" dirty="0"/>
              <a:t>с момента предыдущего награждения). </a:t>
            </a:r>
          </a:p>
          <a:p>
            <a:r>
              <a:rPr lang="ru-RU" altLang="en-US" dirty="0"/>
              <a:t>Выполнение должностных (функциональных) обязанностей не должно</a:t>
            </a:r>
            <a:r>
              <a:rPr lang="en-US" altLang="ru-RU" dirty="0"/>
              <a:t> </a:t>
            </a:r>
            <a:r>
              <a:rPr lang="ru-RU" altLang="en-US" dirty="0"/>
              <a:t>преподноситься в качестве особых заслуг кандидата к награждению.</a:t>
            </a:r>
            <a:r>
              <a:rPr lang="en-US" altLang="ru-RU" dirty="0"/>
              <a:t> </a:t>
            </a:r>
          </a:p>
          <a:p>
            <a:r>
              <a:rPr lang="ru-RU" altLang="en-US" dirty="0"/>
              <a:t>В характеристике не следует повторять информацию, изложенную</a:t>
            </a:r>
            <a:r>
              <a:rPr lang="en-US" altLang="ru-RU" dirty="0"/>
              <a:t> </a:t>
            </a:r>
            <a:r>
              <a:rPr lang="ru-RU" altLang="en-US" dirty="0"/>
              <a:t>в предыдущих пунктах наградного листа (какое учебное заведение и в каком году</a:t>
            </a:r>
            <a:r>
              <a:rPr lang="en-US" altLang="ru-RU" dirty="0"/>
              <a:t> </a:t>
            </a:r>
            <a:r>
              <a:rPr lang="ru-RU" altLang="en-US" dirty="0"/>
              <a:t>окончил, передвижение по службе, стаж работы, в какой должности работает сейчас</a:t>
            </a:r>
            <a:r>
              <a:rPr lang="en-US" altLang="ru-RU" dirty="0"/>
              <a:t> </a:t>
            </a:r>
            <a:r>
              <a:rPr lang="ru-RU" altLang="en-US" dirty="0"/>
              <a:t>и т.д.).</a:t>
            </a:r>
          </a:p>
          <a:p>
            <a:r>
              <a:rPr lang="ru-RU" altLang="en-US" dirty="0"/>
              <a:t>Характеристика должна быть емкой и в то же время лаконичной, содержать</a:t>
            </a:r>
            <a:r>
              <a:rPr lang="en-US" altLang="ru-RU" dirty="0"/>
              <a:t> </a:t>
            </a:r>
            <a:r>
              <a:rPr lang="ru-RU" altLang="en-US" dirty="0"/>
              <a:t>конкретные личные заслуги, ранее не отмеченные наградами.</a:t>
            </a:r>
          </a:p>
          <a:p>
            <a:r>
              <a:rPr lang="ru-RU" altLang="en-US" dirty="0"/>
              <a:t>Характеристика с описанием заслуг размещается на конкретной странице</a:t>
            </a:r>
            <a:r>
              <a:rPr lang="en-US" altLang="ru-RU" dirty="0"/>
              <a:t> </a:t>
            </a:r>
            <a:r>
              <a:rPr lang="ru-RU" altLang="en-US" dirty="0"/>
              <a:t>наградного листа. При необходимости допускается продолжение характеристики на</a:t>
            </a:r>
            <a:r>
              <a:rPr lang="en-US" altLang="ru-RU" dirty="0"/>
              <a:t> </a:t>
            </a:r>
            <a:r>
              <a:rPr lang="ru-RU" altLang="en-US" dirty="0"/>
              <a:t>дополнительном отдельном листе – вкладыше в наградной лист, но не более одной</a:t>
            </a:r>
            <a:r>
              <a:rPr lang="en-US" altLang="ru-RU" dirty="0"/>
              <a:t> </a:t>
            </a:r>
            <a:r>
              <a:rPr lang="ru-RU" altLang="en-US" dirty="0"/>
              <a:t>страницы. Характеристика не должна содержать таблиц с производственными</a:t>
            </a:r>
            <a:r>
              <a:rPr lang="en-US" altLang="ru-RU" dirty="0"/>
              <a:t> </a:t>
            </a:r>
            <a:r>
              <a:rPr lang="ru-RU" altLang="en-US" dirty="0"/>
              <a:t>показателями (таблицы могут прикладываться дополнительно).</a:t>
            </a:r>
          </a:p>
          <a:p>
            <a:r>
              <a:rPr lang="ru-RU" altLang="en-US" dirty="0"/>
              <a:t>Для руководящих работников следует конкретизировать их заслуги в развитии</a:t>
            </a:r>
            <a:r>
              <a:rPr lang="en-US" altLang="ru-RU" dirty="0"/>
              <a:t> </a:t>
            </a:r>
            <a:r>
              <a:rPr lang="ru-RU" altLang="en-US" dirty="0"/>
              <a:t>предприятия, отрасли, а не просто давать качественную и количественную</a:t>
            </a:r>
            <a:r>
              <a:rPr lang="en-US" altLang="ru-RU" dirty="0"/>
              <a:t> </a:t>
            </a:r>
            <a:r>
              <a:rPr lang="ru-RU" altLang="en-US" dirty="0"/>
              <a:t>характеристику организации.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/>
        </p:nvSpPr>
        <p:spPr bwMode="auto">
          <a:xfrm>
            <a:off x="457200" y="685800"/>
            <a:ext cx="8077200" cy="914400"/>
          </a:xfrm>
          <a:prstGeom prst="rect">
            <a:avLst/>
          </a:prstGeom>
        </p:spPr>
        <p:txBody>
          <a:bodyPr anchor="ctr"/>
          <a:lstStyle/>
          <a:p>
            <a:endParaRPr lang="ru-RU" sz="4400">
              <a:solidFill>
                <a:srgbClr val="284C6A"/>
              </a:solidFill>
              <a:latin typeface="Trebuchet MS" panose="020B060302020202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/>
        </p:nvSpPr>
        <p:spPr bwMode="auto">
          <a:xfrm>
            <a:off x="457200" y="1905000"/>
            <a:ext cx="8077200" cy="44958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endParaRPr lang="ru-RU" sz="3200">
              <a:solidFill>
                <a:srgbClr val="284C6A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/>
        </p:nvSpPr>
        <p:spPr bwMode="auto">
          <a:xfrm>
            <a:off x="457200" y="685800"/>
            <a:ext cx="8077200" cy="914400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400">
              <a:solidFill>
                <a:srgbClr val="284C6A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/>
        </p:nvSpPr>
        <p:spPr bwMode="auto">
          <a:xfrm>
            <a:off x="457200" y="1905000"/>
            <a:ext cx="8077200" cy="449580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•"/>
            </a:pPr>
            <a:endParaRPr lang="ru-RU" sz="3200">
              <a:solidFill>
                <a:srgbClr val="284C6A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/>
        </p:nvSpPr>
        <p:spPr bwMode="auto">
          <a:xfrm>
            <a:off x="457200" y="685800"/>
            <a:ext cx="8077200" cy="914400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400">
              <a:solidFill>
                <a:srgbClr val="284C6A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/>
        </p:nvSpPr>
        <p:spPr bwMode="auto">
          <a:xfrm>
            <a:off x="457200" y="1905000"/>
            <a:ext cx="8077200" cy="449580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•"/>
            </a:pPr>
            <a:endParaRPr lang="ru-RU" sz="3200">
              <a:solidFill>
                <a:srgbClr val="284C6A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/>
        </p:nvSpPr>
        <p:spPr bwMode="auto">
          <a:xfrm>
            <a:off x="457200" y="685800"/>
            <a:ext cx="8077200" cy="914400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400">
              <a:solidFill>
                <a:srgbClr val="284C6A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/>
        </p:nvSpPr>
        <p:spPr bwMode="auto">
          <a:xfrm>
            <a:off x="457200" y="1905000"/>
            <a:ext cx="8077200" cy="449580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•"/>
            </a:pPr>
            <a:endParaRPr lang="ru-RU" sz="3200">
              <a:solidFill>
                <a:srgbClr val="284C6A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18AC3-4B72-49CC-8A2B-FE12391229A1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B4D58-7302-4072-ABA4-87AD87D66BAB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25B7-4B4C-4D13-A9D9-091D3489119C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53847-1DB2-4A80-968A-E27CA5352627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1D66-3650-4160-ACE6-9193E80A52EE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F07EB-6563-4C8A-84F3-CD3042878715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/>
        </p:nvSpPr>
        <p:spPr bwMode="auto">
          <a:xfrm>
            <a:off x="457200" y="685800"/>
            <a:ext cx="8077200" cy="914400"/>
          </a:xfrm>
          <a:prstGeom prst="rect">
            <a:avLst/>
          </a:prstGeom>
        </p:spPr>
        <p:txBody>
          <a:bodyPr anchor="ctr"/>
          <a:lstStyle/>
          <a:p>
            <a:endParaRPr lang="ru-RU" sz="4400">
              <a:solidFill>
                <a:srgbClr val="284C6A"/>
              </a:solidFill>
              <a:latin typeface="Trebuchet MS" panose="020B0603020202020204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/>
        </p:nvSpPr>
        <p:spPr bwMode="auto">
          <a:xfrm>
            <a:off x="457200" y="1905000"/>
            <a:ext cx="8077200" cy="44958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endParaRPr lang="ru-RU" sz="3200">
              <a:solidFill>
                <a:srgbClr val="284C6A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4605-A5DB-4A4A-89BF-80ED302826D9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E665-E578-4D4D-AE24-F86B4D806B49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5E126-3D83-41A5-AA31-8E5331F7669A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EB01D-3E02-4501-B848-F9E8FC810102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A977-C2D2-421D-9AF6-CE444C4B69A4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8C8C2-06A3-479F-AF89-107378BD3CD9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06BAB-0420-4CF8-BA0D-82D5B45BA7D1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F1E0-45B1-4BE5-84A2-43E431A3B0A3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86292-650E-48E5-B488-5C50DC55495D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30F3-999E-4149-A5BA-9974B2868599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6231D-54A6-48D9-88B8-742549DF0618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5439D-6AEF-4DB6-9EFE-129AA4FA70D4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9029-D6E8-4B43-A58C-114EDED794E2}" type="datetime1">
              <a:rPr lang="ru-RU" smtClean="0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3FAD0-DC65-44AD-8C50-8051F8E76E28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/>
        </p:nvSpPr>
        <p:spPr bwMode="auto">
          <a:xfrm>
            <a:off x="457200" y="685800"/>
            <a:ext cx="8077200" cy="914400"/>
          </a:xfrm>
          <a:prstGeom prst="rect">
            <a:avLst/>
          </a:prstGeom>
        </p:spPr>
        <p:txBody>
          <a:bodyPr anchor="ctr"/>
          <a:lstStyle/>
          <a:p>
            <a:endParaRPr lang="ru-RU" sz="4400">
              <a:solidFill>
                <a:srgbClr val="284C6A"/>
              </a:solidFill>
              <a:latin typeface="Trebuchet MS" panose="020B0603020202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/>
        </p:nvSpPr>
        <p:spPr bwMode="auto">
          <a:xfrm>
            <a:off x="457200" y="1905000"/>
            <a:ext cx="8077200" cy="44958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endParaRPr lang="ru-RU" sz="3200">
              <a:solidFill>
                <a:srgbClr val="284C6A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Текст второго уровня</a:t>
            </a:r>
          </a:p>
          <a:p>
            <a:pPr lvl="2"/>
            <a:r>
              <a:rPr lang="ru-RU"/>
              <a:t>Текст третьего уровня</a:t>
            </a:r>
          </a:p>
          <a:p>
            <a:pPr lvl="3"/>
            <a:r>
              <a:rPr lang="ru-RU"/>
              <a:t> Текст четвертого уровня</a:t>
            </a:r>
          </a:p>
          <a:p>
            <a:pPr lvl="4"/>
            <a:r>
              <a:rPr lang="ru-RU"/>
              <a:t>Текст пятого уровня</a:t>
            </a:r>
          </a:p>
          <a:p>
            <a:pPr lvl="1"/>
            <a:endParaRPr lang="ru-RU"/>
          </a:p>
          <a:p>
            <a:pPr lvl="2"/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+mn-lt"/>
              </a:defRPr>
            </a:lvl1pPr>
          </a:lstStyle>
          <a:p>
            <a:fld id="{BB1876B3-BA44-401D-A070-2FEC9111F12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+mn-lt"/>
              </a:defRPr>
            </a:lvl1pPr>
          </a:lstStyle>
          <a:p>
            <a:fld id="{EF3EBC1E-7D12-4332-9A92-55D0F92903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anose="020B0603020202020204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anose="020B0603020202020204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Текст второго уровня</a:t>
            </a:r>
          </a:p>
          <a:p>
            <a:pPr lvl="2"/>
            <a:r>
              <a:rPr lang="ru-RU"/>
              <a:t>Текст третьего уровня</a:t>
            </a:r>
          </a:p>
          <a:p>
            <a:pPr lvl="3"/>
            <a:r>
              <a:rPr lang="ru-RU"/>
              <a:t> Текст четвертого уровня</a:t>
            </a:r>
          </a:p>
          <a:p>
            <a:pPr lvl="4"/>
            <a:r>
              <a:rPr lang="ru-RU"/>
              <a:t>Текст пятого уровня</a:t>
            </a:r>
          </a:p>
          <a:p>
            <a:pPr lvl="1"/>
            <a:endParaRPr lang="ru-RU"/>
          </a:p>
          <a:p>
            <a:pPr lvl="2"/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+mn-lt"/>
              </a:defRPr>
            </a:lvl1pPr>
          </a:lstStyle>
          <a:p>
            <a:pPr>
              <a:defRPr/>
            </a:pPr>
            <a:fld id="{361C57D1-EFA7-4624-9F50-92FFD27740CA}" type="datetime1">
              <a:rPr lang="ru-RU">
                <a:solidFill>
                  <a:srgbClr val="000000"/>
                </a:solidFill>
              </a:rPr>
              <a:t>07.11.2023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+mn-lt"/>
              </a:defRPr>
            </a:lvl1pPr>
          </a:lstStyle>
          <a:p>
            <a:pPr>
              <a:defRPr/>
            </a:pPr>
            <a:fld id="{84B8520C-E86B-45B3-93C7-180361ECD9BF}" type="slidenum">
              <a:rPr lang="ru-RU">
                <a:solidFill>
                  <a:srgbClr val="000000"/>
                </a:solidFill>
              </a:r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anose="020B0603020202020204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anose="020B0603020202020204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anose="020B0603020202020204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611823" y="548694"/>
            <a:ext cx="7885112" cy="2989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/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Наградная политика 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 bwMode="auto">
          <a:xfrm>
            <a:off x="661519" y="5085184"/>
            <a:ext cx="8208963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/>
          <a:p>
            <a:pPr marL="0" indent="0" algn="r">
              <a:buFontTx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160" y="476885"/>
            <a:ext cx="8077200" cy="914400"/>
          </a:xfrm>
        </p:spPr>
        <p:txBody>
          <a:bodyPr/>
          <a:lstStyle/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Ошибки при составлении характеристики: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99160" y="1528445"/>
            <a:ext cx="7964170" cy="5329555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</a:t>
            </a:r>
            <a:r>
              <a:rPr lang="ru-RU" alt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формальный подход к составлению характеристики;</a:t>
            </a:r>
          </a:p>
          <a:p>
            <a:pPr marL="0" indent="0" algn="just">
              <a:buNone/>
            </a:pPr>
            <a:r>
              <a:rPr lang="ru-RU" alt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отсутствие конкретных заслуг кандидатов, представляемых к награждению;</a:t>
            </a:r>
          </a:p>
          <a:p>
            <a:pPr marL="0" indent="0" algn="just">
              <a:buNone/>
            </a:pP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перечисление</a:t>
            </a:r>
            <a:r>
              <a:rPr lang="ru-RU" alt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должностных (функциональных) обязанностей;</a:t>
            </a:r>
          </a:p>
          <a:p>
            <a:pPr marL="0" indent="0" algn="just">
              <a:buNone/>
            </a:pP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указание информации, </a:t>
            </a:r>
            <a:r>
              <a:rPr lang="ru-RU" alt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изложенной</a:t>
            </a:r>
            <a:r>
              <a:rPr lang="en-US" altLang="ru-R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 предыдущих пунктах наградного листа (какое учебное заведение и в каком году</a:t>
            </a:r>
            <a:r>
              <a:rPr lang="en-US" altLang="ru-R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окончил, передвижение по службе, стаж работы, в какой должности работает сейчас</a:t>
            </a:r>
            <a:r>
              <a:rPr lang="en-US" altLang="ru-R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 т.д.);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3965" y="116632"/>
            <a:ext cx="7134225" cy="662305"/>
          </a:xfrm>
        </p:spPr>
        <p:txBody>
          <a:bodyPr/>
          <a:lstStyle/>
          <a:p>
            <a:r>
              <a:rPr lang="ru-RU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Пример структуры написания характеристики:</a:t>
            </a:r>
            <a:endParaRPr lang="ru-RU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50670" y="620688"/>
            <a:ext cx="8097520" cy="570039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Оценка деловых качеств, профессиональная компетентность награждаемого (Иванов И.И. на протяжении __ лет работает в __ сфере. Является высококвалифицированным специалистом __ категории и т.д.).</a:t>
            </a:r>
          </a:p>
          <a:p>
            <a:pPr marL="0" indent="0" algn="just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Характеристика конкретных личных заслуг, ранее не отмеченных наградами. Качественные и количественные показатели эффективности работы, динамика, достижения, заслуги, участие в проектах, конкурсах (с указанием конкретных дат) (не менее ½ характеристики). За последние ___ года/лет увеличилось ___ (число спортсменов массовых разрядов и т.д.). Подопечные (обучающиеся, воспитанники – кто именно) Иванова И.И. стали победителями городских, краевых, зональных, всероссийских соревнований.</a:t>
            </a:r>
          </a:p>
          <a:p>
            <a:pPr marL="0" indent="0" algn="just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Является наставником молодых специалистов. Оказывает методическую и консультативную помощь ______. Содействует в приобретении молодыми специалистами опыта работы по специальности, формировании у них практических знаний и навыков_________, в успешном овладении ими профессиональными знаниями________.</a:t>
            </a:r>
          </a:p>
          <a:p>
            <a:pPr marL="0" indent="0" algn="just">
              <a:buNone/>
            </a:pPr>
            <a:r>
              <a:rPr lang="ru-RU" altLang="en-US" sz="1300" dirty="0"/>
              <a:t>   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030" y="116840"/>
            <a:ext cx="7322185" cy="914400"/>
          </a:xfrm>
        </p:spPr>
        <p:txBody>
          <a:bodyPr/>
          <a:lstStyle/>
          <a:p>
            <a:pPr algn="ctr"/>
            <a:r>
              <a:rPr lang="ru-RU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Пример структуры написания характеристики (продолжение):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51520" y="1124585"/>
            <a:ext cx="8649275" cy="558736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- Вклад в развитие системы образования, применение современных достижений, техники, разработка и внедрение новаторских предложений, как результат.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- Эффективность и результативность деятельности награждаемого определяется на основании достижений, учитывается степень участия в достижении – принимал непосредственное участие в разработке ___________ программы – какой именно.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- Является инициатором ______ проекта (работы). Благодаря его инициативе и при непосредственном участии в учреждении ведется разработка _______ и внедрение _______. Разработал методические рекомендации (собственную методику преподавания). Является автором ________ книг (статей, работ). В  ______ году принял участие в конкурсе профессионального мастерства и занял _____ место. Является  лауреатом, дипломантом _______________ конкурсов (конкретно, с указанием дат).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- Сведения об участии в общественной работе.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- Сведения об имеющихся поощрениях.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3468682" y="5487481"/>
            <a:ext cx="3479582" cy="121707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19001" y="3861046"/>
            <a:ext cx="3858526" cy="120032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9322" y="3961028"/>
            <a:ext cx="3756614" cy="126817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46201" y="1954519"/>
            <a:ext cx="3153155" cy="1042433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91881" y="2432519"/>
            <a:ext cx="1872208" cy="843298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9322" y="1844824"/>
            <a:ext cx="2676494" cy="1152128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1368152"/>
          </a:xfrm>
          <a:prstGeom prst="rect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924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ПРЕДСТАВЛЕНИЯ К НАГРАЖДЕНИЮ ВЕДОМСТВЕННЫМИ НАГРАДАМИ МИНИСТЕРСТВА ПРОСВЕЩЕНИЯ РОССИЙСКОЙ ФЕДЕРАЦИИ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322" y="1916162"/>
            <a:ext cx="2949757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Решение собрания коллектива организации (органа)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99892" y="2432519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наградные документы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03361" y="2017021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Муниципальная комиссия по наградам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52823" y="3898972"/>
            <a:ext cx="3590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Министерство образования Калининградской области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7964" y="3961029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коллегия </a:t>
            </a:r>
          </a:p>
          <a:p>
            <a:r>
              <a:rPr lang="ru-RU" sz="2200" dirty="0"/>
              <a:t>Министерства образования </a:t>
            </a:r>
          </a:p>
          <a:p>
            <a:r>
              <a:rPr lang="ru-RU" sz="2200" dirty="0"/>
              <a:t>Калининградской области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99892" y="5504224"/>
            <a:ext cx="3448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Министерство просвещения Российской Федерации</a:t>
            </a:r>
          </a:p>
        </p:txBody>
      </p:sp>
      <p:sp>
        <p:nvSpPr>
          <p:cNvPr id="13" name="Стрелка вправо 12"/>
          <p:cNvSpPr/>
          <p:nvPr/>
        </p:nvSpPr>
        <p:spPr>
          <a:xfrm rot="820467">
            <a:off x="2885763" y="2650797"/>
            <a:ext cx="619845" cy="276811"/>
          </a:xfrm>
          <a:prstGeom prst="rightArrow">
            <a:avLst>
              <a:gd name="adj1" fmla="val 50000"/>
              <a:gd name="adj2" fmla="val 46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9888398">
            <a:off x="5371918" y="2866978"/>
            <a:ext cx="402509" cy="302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 rot="21071723">
            <a:off x="4023400" y="4268399"/>
            <a:ext cx="1020456" cy="2461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999995" y="3035340"/>
            <a:ext cx="445566" cy="8257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rot="13853119">
            <a:off x="2994250" y="5313798"/>
            <a:ext cx="582877" cy="3359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795" y="765175"/>
            <a:ext cx="8077200" cy="914400"/>
          </a:xfrm>
        </p:spPr>
        <p:txBody>
          <a:bodyPr/>
          <a:lstStyle/>
          <a:p>
            <a:pPr algn="ctr"/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b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7426325" cy="420560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2200" dirty="0"/>
              <a:t>- 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 представлять к награждению педагогических работников, добившихся значительных результатов;</a:t>
            </a:r>
          </a:p>
          <a:p>
            <a:pPr marL="0" indent="0" algn="just">
              <a:buNone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исключить представление к награждению работников школ с низкими образовательными результатами (ШНОР);</a:t>
            </a:r>
          </a:p>
          <a:p>
            <a:pPr marL="0" indent="0" algn="just">
              <a:buNone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увеличить количество кандидатов на награждение ведомственным знаком «Отличник просвещения» - данная награда НЕ КВОТИРУЕТСЯ.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611823" y="548694"/>
            <a:ext cx="7885112" cy="2989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/>
          <a:lstStyle/>
          <a:p>
            <a:pPr algn="ctr"/>
            <a:endParaRPr lang="ru-RU" dirty="0"/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 bwMode="auto">
          <a:xfrm>
            <a:off x="661519" y="5085184"/>
            <a:ext cx="8208963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/>
          <a:p>
            <a:pPr marL="0" indent="0" algn="r">
              <a:buFontTx/>
              <a:buNone/>
            </a:pPr>
            <a:endParaRPr lang="ru-RU" sz="2000" dirty="0"/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82AC52B5-E0AD-36BF-276D-BDD8C349804C}"/>
              </a:ext>
            </a:extLst>
          </p:cNvPr>
          <p:cNvSpPr/>
          <p:nvPr/>
        </p:nvSpPr>
        <p:spPr>
          <a:xfrm>
            <a:off x="1987631" y="5435704"/>
            <a:ext cx="4586808" cy="105438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образовательной организации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F4521342-F941-CE24-0980-B7729D014A9A}"/>
              </a:ext>
            </a:extLst>
          </p:cNvPr>
          <p:cNvSpPr/>
          <p:nvPr/>
        </p:nvSpPr>
        <p:spPr>
          <a:xfrm>
            <a:off x="1905975" y="4069690"/>
            <a:ext cx="4586808" cy="105438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Управления образования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EEF5D7B-24C7-6EDF-7BF2-50A864124D5E}"/>
              </a:ext>
            </a:extLst>
          </p:cNvPr>
          <p:cNvSpPr/>
          <p:nvPr/>
        </p:nvSpPr>
        <p:spPr>
          <a:xfrm>
            <a:off x="1885197" y="2727046"/>
            <a:ext cx="4674029" cy="108332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Министерства образования КО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3F3EA753-013D-3490-42C0-3011497FE742}"/>
              </a:ext>
            </a:extLst>
          </p:cNvPr>
          <p:cNvSpPr/>
          <p:nvPr/>
        </p:nvSpPr>
        <p:spPr>
          <a:xfrm>
            <a:off x="1885197" y="1388466"/>
            <a:ext cx="4524916" cy="108769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Министерства просвещения РФ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ED0F00F-809E-F130-16DA-EFE9985A3FC0}"/>
              </a:ext>
            </a:extLst>
          </p:cNvPr>
          <p:cNvSpPr/>
          <p:nvPr/>
        </p:nvSpPr>
        <p:spPr>
          <a:xfrm>
            <a:off x="1905975" y="222933"/>
            <a:ext cx="4521291" cy="10335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знак «Отличник просвещения»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1952D8BB-AF01-CAC1-F1DC-16FD3FE88F6A}"/>
              </a:ext>
            </a:extLst>
          </p:cNvPr>
          <p:cNvSpPr/>
          <p:nvPr/>
        </p:nvSpPr>
        <p:spPr>
          <a:xfrm rot="10800000">
            <a:off x="4024913" y="1193256"/>
            <a:ext cx="484632" cy="37825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E8DB00F5-9512-F728-6087-225FB6C22FE0}"/>
              </a:ext>
            </a:extLst>
          </p:cNvPr>
          <p:cNvSpPr/>
          <p:nvPr/>
        </p:nvSpPr>
        <p:spPr>
          <a:xfrm rot="10800000">
            <a:off x="3988010" y="2345664"/>
            <a:ext cx="484632" cy="38138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47722B6F-00D7-B329-A71E-8E3969408EC8}"/>
              </a:ext>
            </a:extLst>
          </p:cNvPr>
          <p:cNvSpPr/>
          <p:nvPr/>
        </p:nvSpPr>
        <p:spPr>
          <a:xfrm rot="10800000">
            <a:off x="4012244" y="3631736"/>
            <a:ext cx="484632" cy="46396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FF8DFBDA-BDFA-10FC-BB4C-0131DC06AC12}"/>
              </a:ext>
            </a:extLst>
          </p:cNvPr>
          <p:cNvSpPr/>
          <p:nvPr/>
        </p:nvSpPr>
        <p:spPr>
          <a:xfrm rot="10800000">
            <a:off x="4024913" y="5056830"/>
            <a:ext cx="484632" cy="39896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5885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467544" y="2852936"/>
            <a:ext cx="7488832" cy="2989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Управления образования (в 1 экз.):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ходатайство;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представление (А4).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Министерства образования КО (в 2 экз.):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ходатайство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представление (А4)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выписка из протокола заседания пед. совета (печать ОО)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согласие на обработку персональных данных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устава первая и последняя страница, заверенная ( копия верна)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паспорта первая страница и прописка, заверенная ( копия верна)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грамоты Управления образования ( копия верна)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 bwMode="auto">
          <a:xfrm>
            <a:off x="661519" y="5085184"/>
            <a:ext cx="8208963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/>
          <a:p>
            <a:pPr marL="0" indent="0" algn="r">
              <a:buFontTx/>
              <a:buNone/>
            </a:pPr>
            <a:endParaRPr lang="ru-RU" sz="2000" dirty="0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A6A04CD7-F747-CE1E-2548-59327B3D5795}"/>
              </a:ext>
            </a:extLst>
          </p:cNvPr>
          <p:cNvSpPr/>
          <p:nvPr/>
        </p:nvSpPr>
        <p:spPr>
          <a:xfrm>
            <a:off x="2123728" y="452016"/>
            <a:ext cx="4320480" cy="9144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326659944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9698"/>
            <a:ext cx="8712968" cy="1210146"/>
          </a:xfrm>
          <a:prstGeom prst="rect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ВЕДОМСТВЕННЫХ НАГРАД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88" y="0"/>
            <a:ext cx="1080120" cy="1103884"/>
          </a:xfrm>
        </p:spPr>
      </p:pic>
      <p:sp>
        <p:nvSpPr>
          <p:cNvPr id="14" name="Прямоугольник 13"/>
          <p:cNvSpPr/>
          <p:nvPr/>
        </p:nvSpPr>
        <p:spPr>
          <a:xfrm>
            <a:off x="1835696" y="1514921"/>
            <a:ext cx="5806440" cy="1224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ПРИКАЗАМИ</a:t>
            </a:r>
            <a:br>
              <a:rPr lang="ru-RU" sz="1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10 января 2019 г. </a:t>
            </a:r>
            <a:r>
              <a:rPr lang="en-US" sz="1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5 и от 01 июля 2021 г. № 400 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учреждены </a:t>
            </a:r>
            <a:r>
              <a:rPr lang="ru-RU" sz="1600" b="1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ведомственные награды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Федерации:</a:t>
            </a:r>
            <a:endParaRPr lang="en-US" altLang="ru-RU" sz="1600" b="1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971600" y="2782128"/>
            <a:ext cx="77787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знак отличия Министерства просвещения Российской Федерации «Отличник просвещения»;</a:t>
            </a:r>
          </a:p>
          <a:p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почетная грамота Министерства просвещения Российской Федерации</a:t>
            </a:r>
          </a:p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медаль К.Д. Ушинского;</a:t>
            </a:r>
          </a:p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медаль Л.С. Выготского;</a:t>
            </a:r>
          </a:p>
          <a:p>
            <a:pPr algn="just"/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почетное звание «Почетный работник сферы образования Российской Федерации»;</a:t>
            </a:r>
          </a:p>
          <a:p>
            <a:pPr algn="just"/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почетное звание «Почетный работник сферы воспитания детей и молодежи Российской Федерации»;</a:t>
            </a:r>
          </a:p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нагрудный знак «За милосердие и благотворительность»;</a:t>
            </a:r>
          </a:p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нагрудный знак «Почетный наставник»;</a:t>
            </a:r>
          </a:p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нагрудный знак «За верность профессии»;</a:t>
            </a:r>
          </a:p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нагрудный знак «Молодость и Профессионализм»;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795" y="692785"/>
            <a:ext cx="8077200" cy="914400"/>
          </a:xfrm>
        </p:spPr>
        <p:txBody>
          <a:bodyPr/>
          <a:lstStyle/>
          <a:p>
            <a:pPr algn="ctr"/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Министерства просвещения </a:t>
            </a:r>
            <a:b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126490" y="1917065"/>
            <a:ext cx="762381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Кандидаты на награждение должны </a:t>
            </a:r>
            <a:r>
              <a:rPr lang="ru-RU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одновременно соответствовать следующим требованиям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1.Наличие стажа работы не менее 3 лет в представляющей к награждению организации (органе).</a:t>
            </a: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Наличие профессиональных заслуг в сфере образования.</a:t>
            </a: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Отсутствие не снятой или не погашенной в установленном федеральным законом порядке судимости.</a:t>
            </a: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Отсутствие не снятого дисциплинарного взыскания.</a:t>
            </a: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882255" cy="914400"/>
          </a:xfrm>
        </p:spPr>
        <p:txBody>
          <a:bodyPr/>
          <a:lstStyle/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67544" y="933264"/>
            <a:ext cx="8143056" cy="476377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ходатайству прилагается наградной лист (формат А4), рекомендуемый образец которого приведен в приложении к приказу   № 400.</a:t>
            </a: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наградному листу должны прилагаться: </a:t>
            </a: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-справка об общем количестве штатных сотрудников, работающих в организации;</a:t>
            </a: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коллегиального органа организации, представляющей работника к награждению;</a:t>
            </a: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согласие на обработку персональных данных;</a:t>
            </a: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паспорта (страница 3);</a:t>
            </a: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копия Устава (страницы с полным названием организации);</a:t>
            </a:r>
          </a:p>
          <a:p>
            <a:pPr marL="0" indent="0" algn="just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предыдущей награды.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9235" y="260350"/>
            <a:ext cx="7504430" cy="914400"/>
          </a:xfrm>
        </p:spPr>
        <p:txBody>
          <a:bodyPr/>
          <a:lstStyle/>
          <a:p>
            <a:pPr algn="ctr"/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знак отличия Министерства просвещения Российской Федерации «Отличник просвещения»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5160" y="1268730"/>
            <a:ext cx="8358505" cy="519938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Кандидаты на награждение знаком отличия (далее - кандидат) </a:t>
            </a:r>
            <a:r>
              <a:rPr lang="ru-RU" altLang="en-US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одновременно соответствовать следующим требованиям</a:t>
            </a: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а) наличие стажа работы в сфере образования не менее 15 лет, в том числе стаж работы (службы) в представляющей ходатайство о награждении знаком отличия организации (органе) не менее 3 лет.</a:t>
            </a:r>
          </a:p>
          <a:p>
            <a:pPr marL="0" indent="0" algn="just"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б) наличие у кандидата ведомственной награды </a:t>
            </a:r>
            <a:r>
              <a:rPr lang="ru-RU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или иного органа, ранее осуществлявшего функции и полномочия, в установленной сфере деятельности (награда должна быть вручена не ранее июля 2016 года);</a:t>
            </a:r>
          </a:p>
          <a:p>
            <a:pPr marL="0" indent="0" algn="just"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в) наличие профессиональных заслуг в сфере образования;</a:t>
            </a:r>
          </a:p>
          <a:p>
            <a:pPr marL="0" indent="0" algn="just"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г) отсутствие не снятой или не погашенной в установленном федеральным законом порядке судимости;</a:t>
            </a:r>
          </a:p>
          <a:p>
            <a:pPr marL="0" indent="0" algn="just"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д) отсутствие неснятого дисциплинарного взыскания.</a:t>
            </a:r>
          </a:p>
          <a:p>
            <a:pPr marL="0" indent="0" algn="just"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 знаком отличия возможно </a:t>
            </a:r>
            <a:r>
              <a:rPr lang="ru-RU" alt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через 3 года</a:t>
            </a: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награждения ведомственной наградой </a:t>
            </a:r>
            <a:r>
              <a:rPr lang="ru-RU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России.</a:t>
            </a:r>
          </a:p>
          <a:p>
            <a:pPr marL="0" indent="0" algn="just"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вид награды </a:t>
            </a:r>
            <a:r>
              <a:rPr lang="ru-RU" altLang="en-US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КВОТИРУЕТСЯ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450" y="0"/>
            <a:ext cx="8077200" cy="914400"/>
          </a:xfrm>
        </p:spPr>
        <p:txBody>
          <a:bodyPr/>
          <a:lstStyle/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67005" y="836712"/>
            <a:ext cx="8716645" cy="543179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Ходатайство о награждении возбуждается по месту основной работы (службы) лица, представляемого к награждению.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ходатайству прилагаются: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представление к награждению лица знаком отличия (формат А3);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к представлению прилагаются документы, подтверждающие соответствие лица требованиям к награждению знаком отличия;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письменное согласие лица на обработку персональных данных, содержащихся в документах о награждении знаком отличия;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письменное согласие лица на проведение в отношении него проверочных мероприятий;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паспорта (страница 3);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копия Устава (страницы с полным названием организации);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предыдущей награды;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справка о несудимости;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справка об отсутствие неснятого дисциплинарного взыскания;</a:t>
            </a:r>
          </a:p>
          <a:p>
            <a:pPr marL="0" indent="0" algn="just"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коллегиального органа организации, представляющей работника к награждению, подписанное руководителем организации (органа), возбудившей ходатайство о награждении, и заверенное печатью организации (органа).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95" y="188595"/>
            <a:ext cx="8077200" cy="632460"/>
          </a:xfrm>
        </p:spPr>
        <p:txBody>
          <a:bodyPr/>
          <a:lstStyle/>
          <a:p>
            <a:pPr algn="ctr"/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характеристики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27405" y="764540"/>
            <a:ext cx="8077200" cy="576897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указание конкретных заслуг, ранее не отмеченных наградами;</a:t>
            </a:r>
          </a:p>
          <a:p>
            <a:pPr marL="0" indent="0" algn="just">
              <a:buNone/>
            </a:pP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отражение данных, характеризующих личность</a:t>
            </a:r>
            <a:r>
              <a:rPr lang="en-US" altLang="ru-R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награждаемого, его квалификацию, сведения</a:t>
            </a:r>
            <a:r>
              <a:rPr lang="en-US" altLang="ru-R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 эффективности и качестве работы, участии в общественной деятельности;</a:t>
            </a:r>
          </a:p>
          <a:p>
            <a:pPr marL="0" indent="0" algn="just">
              <a:buNone/>
            </a:pP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характеристика должна быть емкой и в то же время лаконичной;</a:t>
            </a:r>
          </a:p>
          <a:p>
            <a:pPr marL="0" indent="0" algn="just">
              <a:buNone/>
            </a:pP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для руководящих работников следует конкретизировать их заслуги в развитии</a:t>
            </a:r>
            <a:r>
              <a:rPr lang="en-US" altLang="ru-R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организации, сферы образования, а не просто давать качественную и количественную</a:t>
            </a:r>
            <a:r>
              <a:rPr lang="en-US" altLang="ru-R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характеристику организации.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en-US" sz="1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just">
              <a:buNone/>
            </a:pP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Характеристика должна</a:t>
            </a:r>
            <a:r>
              <a:rPr lang="en-US" altLang="ru-R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соответствовать требованиям положений 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ведомственных наградах</a:t>
            </a: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раскрывать степень заслуг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 сфере образования </a:t>
            </a: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последние три года (при представлении к очередной награде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</a:t>
            </a: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 момента предыдущего награждения).</a:t>
            </a:r>
            <a:endParaRPr lang="ru-RU" altLang="ru-RU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Характеристика с описанием заслуг размещается на конкретной странице</a:t>
            </a:r>
            <a:r>
              <a:rPr lang="en-US" altLang="ru-R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наградного листа.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s_ppttraining_tp06256168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s_ppttraining_tp06256168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1848</Words>
  <Application>Microsoft Office PowerPoint</Application>
  <PresentationFormat>Экран (4:3)</PresentationFormat>
  <Paragraphs>123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Trebuchet MS</vt:lpstr>
      <vt:lpstr>ms_ppttraining_tp06256168</vt:lpstr>
      <vt:lpstr>1_ms_ppttraining_tp06256168</vt:lpstr>
      <vt:lpstr>Наградная политика </vt:lpstr>
      <vt:lpstr>Презентация PowerPoint</vt:lpstr>
      <vt:lpstr>Почетная грамота Управления образования (в 1 экз.): - ходатайство; - представление (А4). Почетная грамота Министерства образования КО (в 2 экз.): - ходатайство - представление (А4) - выписка из протокола заседания пед. совета (печать ОО) - согласие на обработку персональных данных - копия устава первая и последняя страница, заверенная ( копия верна) - копия паспорта первая страница и прописка, заверенная ( копия верна) - копия грамоты Управления образования ( копия верна)     </vt:lpstr>
      <vt:lpstr>ВИДЫ ВЕДОМСТВЕННЫХ НАГРАД</vt:lpstr>
      <vt:lpstr>Почетная грамота Министерства просвещения  Российской Федерации</vt:lpstr>
      <vt:lpstr>Документы</vt:lpstr>
      <vt:lpstr>Ведомственный знак отличия Министерства просвещения Российской Федерации «Отличник просвещения»</vt:lpstr>
      <vt:lpstr>Документы</vt:lpstr>
      <vt:lpstr>Составление характеристики</vt:lpstr>
      <vt:lpstr>Ошибки при составлении характеристики:</vt:lpstr>
      <vt:lpstr>Пример структуры написания характеристики:</vt:lpstr>
      <vt:lpstr>Пример структуры написания характеристики (продолжение):</vt:lpstr>
      <vt:lpstr>ПОРЯДОК ПРЕДСТАВЛЕНИЯ К НАГРАЖДЕНИЮ ВЕДОМСТВЕННЫМИ НАГРАДАМИ МИНИСТЕРСТВА ПРОСВЕЩЕНИЯ РОССИЙСКОЙ ФЕДЕРАЦИИ</vt:lpstr>
      <vt:lpstr>Рекомендации  </vt:lpstr>
    </vt:vector>
  </TitlesOfParts>
  <Company>работа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Direktor_Vektor</cp:lastModifiedBy>
  <cp:revision>74</cp:revision>
  <dcterms:created xsi:type="dcterms:W3CDTF">2011-11-18T16:11:00Z</dcterms:created>
  <dcterms:modified xsi:type="dcterms:W3CDTF">2023-11-07T06:27:01Z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57F029C91BE247A993C7DAFE499855DB</vt:lpwstr>
  </property>
  <property fmtid="{D5CDD505-2E9C-101B-9397-08002B2CF9AE}" pid="3" name="KSOProductBuildVer">
    <vt:lpwstr>1049-11.2.0.11440</vt:lpwstr>
  </property>
</Properties>
</file>